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6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C2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showGuides="1">
      <p:cViewPr varScale="1">
        <p:scale>
          <a:sx n="114" d="100"/>
          <a:sy n="114" d="100"/>
        </p:scale>
        <p:origin x="300" y="102"/>
      </p:cViewPr>
      <p:guideLst>
        <p:guide orient="horz" pos="2160"/>
        <p:guide pos="261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61DA6-54C6-A36E-E805-02A322D911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9C8291-7DD1-F00B-D4EC-5D6898EA9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7A8285-33C6-A35A-B333-166AE8974B2F}"/>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5" name="Footer Placeholder 4">
            <a:extLst>
              <a:ext uri="{FF2B5EF4-FFF2-40B4-BE49-F238E27FC236}">
                <a16:creationId xmlns:a16="http://schemas.microsoft.com/office/drawing/2014/main" id="{A80AC2EA-D906-9A69-DCB0-AB94988C15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82666B-53B9-BBA8-DD71-405B9D64EF93}"/>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885547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85CEA-AE60-55EF-A27C-5C3AC67414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E805E2-ABBF-46D7-7381-7E413E28D3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846F3A-85CD-397E-080B-4B70C03F8251}"/>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5" name="Footer Placeholder 4">
            <a:extLst>
              <a:ext uri="{FF2B5EF4-FFF2-40B4-BE49-F238E27FC236}">
                <a16:creationId xmlns:a16="http://schemas.microsoft.com/office/drawing/2014/main" id="{88C831EE-B822-4BEE-C4FF-ED537E9AF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2B8735-A4B0-2B14-E976-03DAD0D269EF}"/>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1438549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E1276-A732-4F78-B116-0DC7C4A3A8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E34C98-052C-9DE3-CD08-502AA9EBA0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FF1E8E-0CED-3B45-6E2C-9FC29784AF2E}"/>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5" name="Footer Placeholder 4">
            <a:extLst>
              <a:ext uri="{FF2B5EF4-FFF2-40B4-BE49-F238E27FC236}">
                <a16:creationId xmlns:a16="http://schemas.microsoft.com/office/drawing/2014/main" id="{D46A7221-B4B3-DEA2-677F-51CE6F045A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08B37-74FD-0C65-126F-F21ED1420914}"/>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1275494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D914E-1BEA-3BF9-9514-EEEE22C12E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76998D-53FF-E36D-A3C1-902AC21A4D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E04CD2-1E1E-05A5-647C-91C37F4FA76E}"/>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5" name="Footer Placeholder 4">
            <a:extLst>
              <a:ext uri="{FF2B5EF4-FFF2-40B4-BE49-F238E27FC236}">
                <a16:creationId xmlns:a16="http://schemas.microsoft.com/office/drawing/2014/main" id="{248E492C-B5E1-636D-D61A-175B58545E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A9FD3D-5977-6C2D-50E5-04402D2A4E9C}"/>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883216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101FB-8BF1-5E9C-8605-4AC79D7A9F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A6F5D6F-5813-9F15-3263-6392D368D7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37E0F9-6C05-38F4-016D-F1F4645147BB}"/>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5" name="Footer Placeholder 4">
            <a:extLst>
              <a:ext uri="{FF2B5EF4-FFF2-40B4-BE49-F238E27FC236}">
                <a16:creationId xmlns:a16="http://schemas.microsoft.com/office/drawing/2014/main" id="{98158391-66F5-6580-C713-E3C6EEE9B2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FAAA07-33C6-CB4D-F5C1-68D0B5614E1A}"/>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249492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CDA33-FC4E-01C1-DF7F-5CA73F9F28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4F0DD3-116A-0909-6E43-5E86EE621D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40264B-DCCE-FC12-72D3-FDFA3799B2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2DBE69-FCDC-CA3A-EC59-8E6E74008F3D}"/>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6" name="Footer Placeholder 5">
            <a:extLst>
              <a:ext uri="{FF2B5EF4-FFF2-40B4-BE49-F238E27FC236}">
                <a16:creationId xmlns:a16="http://schemas.microsoft.com/office/drawing/2014/main" id="{6ECF7E86-8E65-2668-E635-A2A1553FB7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E73EC1-1F0F-3045-6B98-AAF8C2DEC418}"/>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1318375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7DB4F-7CBA-2609-6C70-18DD1395B2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CDB026-52A7-4318-29F8-2FD32B853F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DA7D30-395C-FDA9-8FC9-51D8AC3570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ECB17A6-952B-9A22-8494-770FAE4A9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11C19-1445-98D7-EB97-365FB71BFB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69970E-9A0D-7D90-52C2-1FA048BAC92D}"/>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8" name="Footer Placeholder 7">
            <a:extLst>
              <a:ext uri="{FF2B5EF4-FFF2-40B4-BE49-F238E27FC236}">
                <a16:creationId xmlns:a16="http://schemas.microsoft.com/office/drawing/2014/main" id="{27A0B9BB-5408-4FE1-B777-F3016A218A0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E1FB467-392B-A2F9-DECD-7A89E317D2B2}"/>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316882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7EFAE-9A25-B4B5-B2A7-E1433D52A99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AC0E807-D586-7A0A-A5B7-E481D3490015}"/>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4" name="Footer Placeholder 3">
            <a:extLst>
              <a:ext uri="{FF2B5EF4-FFF2-40B4-BE49-F238E27FC236}">
                <a16:creationId xmlns:a16="http://schemas.microsoft.com/office/drawing/2014/main" id="{2F1F194C-AB75-2021-54B3-AAF6027DE9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5E2B771-5C11-06B4-3984-FB44D895EF3F}"/>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2388740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FA4CAC-C473-DDFF-992B-6DB3330A6327}"/>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3" name="Footer Placeholder 2">
            <a:extLst>
              <a:ext uri="{FF2B5EF4-FFF2-40B4-BE49-F238E27FC236}">
                <a16:creationId xmlns:a16="http://schemas.microsoft.com/office/drawing/2014/main" id="{26F5C56F-33E5-64AA-F2FD-2C55688071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8030D3-0AE2-1BC7-3C65-DEE450D1B9D1}"/>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2837985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F6DE8-EB68-A48A-1713-D4A40DF974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CC6D55-6B3A-1892-2E43-FEAF0EAA2C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D4F259-4F05-A535-B874-DC206EDA9F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0435C2-14C8-47F3-A483-C4615A9CEECB}"/>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6" name="Footer Placeholder 5">
            <a:extLst>
              <a:ext uri="{FF2B5EF4-FFF2-40B4-BE49-F238E27FC236}">
                <a16:creationId xmlns:a16="http://schemas.microsoft.com/office/drawing/2014/main" id="{8120D913-0F3F-E24C-E75E-C28724EA33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D0D963-374A-D2DF-0B8C-427EE48EBF89}"/>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390460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37F9E-35EC-5B21-2E93-D133EDED93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6E86B7-D1D7-3DC2-45C9-E4AB1D0333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EC901B-52A2-EC4F-16EF-7FB86075F0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5AA7CD-DD18-430E-27CC-6FA73F1C204C}"/>
              </a:ext>
            </a:extLst>
          </p:cNvPr>
          <p:cNvSpPr>
            <a:spLocks noGrp="1"/>
          </p:cNvSpPr>
          <p:nvPr>
            <p:ph type="dt" sz="half" idx="10"/>
          </p:nvPr>
        </p:nvSpPr>
        <p:spPr/>
        <p:txBody>
          <a:bodyPr/>
          <a:lstStyle/>
          <a:p>
            <a:fld id="{F5662CA0-2B61-4B06-8360-C7497FD45349}" type="datetimeFigureOut">
              <a:rPr lang="en-US" smtClean="0"/>
              <a:t>9/27/2022</a:t>
            </a:fld>
            <a:endParaRPr lang="en-US"/>
          </a:p>
        </p:txBody>
      </p:sp>
      <p:sp>
        <p:nvSpPr>
          <p:cNvPr id="6" name="Footer Placeholder 5">
            <a:extLst>
              <a:ext uri="{FF2B5EF4-FFF2-40B4-BE49-F238E27FC236}">
                <a16:creationId xmlns:a16="http://schemas.microsoft.com/office/drawing/2014/main" id="{A714544B-A4FD-0F57-6916-81F7A4DD5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7453B2-F1B6-7768-65A0-4C62B5B95058}"/>
              </a:ext>
            </a:extLst>
          </p:cNvPr>
          <p:cNvSpPr>
            <a:spLocks noGrp="1"/>
          </p:cNvSpPr>
          <p:nvPr>
            <p:ph type="sldNum" sz="quarter" idx="12"/>
          </p:nvPr>
        </p:nvSpPr>
        <p:spPr/>
        <p:txBody>
          <a:bodyPr/>
          <a:lstStyle/>
          <a:p>
            <a:fld id="{39640E8C-932D-4987-9B2E-8706BB25D087}" type="slidenum">
              <a:rPr lang="en-US" smtClean="0"/>
              <a:t>‹#›</a:t>
            </a:fld>
            <a:endParaRPr lang="en-US"/>
          </a:p>
        </p:txBody>
      </p:sp>
    </p:spTree>
    <p:extLst>
      <p:ext uri="{BB962C8B-B14F-4D97-AF65-F5344CB8AC3E}">
        <p14:creationId xmlns:p14="http://schemas.microsoft.com/office/powerpoint/2010/main" val="668589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012212-85BA-CB18-19B1-72ACAEA640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B1EA6A9-4BDB-2E37-59A5-53023977BC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66DD2B-0F8C-144E-FF62-ADAE274F4F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662CA0-2B61-4B06-8360-C7497FD45349}" type="datetimeFigureOut">
              <a:rPr lang="en-US" smtClean="0"/>
              <a:t>9/27/2022</a:t>
            </a:fld>
            <a:endParaRPr lang="en-US"/>
          </a:p>
        </p:txBody>
      </p:sp>
      <p:sp>
        <p:nvSpPr>
          <p:cNvPr id="5" name="Footer Placeholder 4">
            <a:extLst>
              <a:ext uri="{FF2B5EF4-FFF2-40B4-BE49-F238E27FC236}">
                <a16:creationId xmlns:a16="http://schemas.microsoft.com/office/drawing/2014/main" id="{D9121C57-4419-62A1-2EBA-1A90A65EA1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F177832-EF0E-BB3E-6C60-16181F51B8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40E8C-932D-4987-9B2E-8706BB25D087}" type="slidenum">
              <a:rPr lang="en-US" smtClean="0"/>
              <a:t>‹#›</a:t>
            </a:fld>
            <a:endParaRPr lang="en-US"/>
          </a:p>
        </p:txBody>
      </p:sp>
    </p:spTree>
    <p:extLst>
      <p:ext uri="{BB962C8B-B14F-4D97-AF65-F5344CB8AC3E}">
        <p14:creationId xmlns:p14="http://schemas.microsoft.com/office/powerpoint/2010/main" val="2860659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000" b="-2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50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2E4D3-A10B-C6D0-B85B-C6534C77949A}"/>
              </a:ext>
            </a:extLst>
          </p:cNvPr>
          <p:cNvSpPr>
            <a:spLocks noGrp="1"/>
          </p:cNvSpPr>
          <p:nvPr>
            <p:ph type="title"/>
          </p:nvPr>
        </p:nvSpPr>
        <p:spPr>
          <a:xfrm>
            <a:off x="115505" y="195411"/>
            <a:ext cx="10515600" cy="553394"/>
          </a:xfrm>
        </p:spPr>
        <p:txBody>
          <a:bodyPr>
            <a:noAutofit/>
          </a:bodyPr>
          <a:lstStyle/>
          <a:p>
            <a:pPr marL="0" marR="0">
              <a:spcBef>
                <a:spcPts val="0"/>
              </a:spcBef>
              <a:spcAft>
                <a:spcPts val="0"/>
              </a:spcAft>
            </a:pPr>
            <a:r>
              <a:rPr lang="en-US" sz="4000" b="1" dirty="0" err="1">
                <a:effectLst/>
                <a:latin typeface="Calibri" panose="020F0502020204030204" pitchFamily="34" charset="0"/>
                <a:ea typeface="Calibri" panose="020F0502020204030204" pitchFamily="34" charset="0"/>
                <a:cs typeface="Times New Roman" panose="02020603050405020304" pitchFamily="18" charset="0"/>
              </a:rPr>
              <a:t>Karls</a:t>
            </a:r>
            <a:r>
              <a:rPr lang="en-US" sz="4000" b="1" dirty="0">
                <a:effectLst/>
                <a:latin typeface="Calibri" panose="020F0502020204030204" pitchFamily="34" charset="0"/>
                <a:ea typeface="Calibri" panose="020F0502020204030204" pitchFamily="34" charset="0"/>
                <a:cs typeface="Times New Roman" panose="02020603050405020304" pitchFamily="18" charset="0"/>
              </a:rPr>
              <a:t> Strawberry Village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F5BE8FD-0A27-AE7E-F535-345379838287}"/>
              </a:ext>
            </a:extLst>
          </p:cNvPr>
          <p:cNvSpPr>
            <a:spLocks noGrp="1"/>
          </p:cNvSpPr>
          <p:nvPr>
            <p:ph idx="1"/>
          </p:nvPr>
        </p:nvSpPr>
        <p:spPr>
          <a:xfrm>
            <a:off x="115505" y="1480858"/>
            <a:ext cx="5672487" cy="5256826"/>
          </a:xfrm>
        </p:spPr>
        <p:txBody>
          <a:bodyPr>
            <a:normAutofit fontScale="92500" lnSpcReduction="10000"/>
          </a:bodyPr>
          <a:lstStyle/>
          <a:p>
            <a:pPr marL="365760" marR="0" lvl="0" indent="-342900">
              <a:spcBef>
                <a:spcPts val="600"/>
              </a:spcBef>
              <a:spcAft>
                <a:spcPts val="600"/>
              </a:spcAft>
              <a:buFont typeface="+mj-lt"/>
              <a:buAutoNum type="arabicPeriod"/>
            </a:pPr>
            <a:r>
              <a:rPr lang="en-US" sz="1800" dirty="0" err="1">
                <a:latin typeface="Calibri" panose="020F0502020204030204" pitchFamily="34" charset="0"/>
                <a:cs typeface="Times New Roman" panose="02020603050405020304" pitchFamily="18" charset="0"/>
              </a:rPr>
              <a:t>Karls</a:t>
            </a:r>
            <a:r>
              <a:rPr lang="en-US" sz="1800" dirty="0">
                <a:latin typeface="Calibri" panose="020F0502020204030204" pitchFamily="34" charset="0"/>
                <a:cs typeface="Times New Roman" panose="02020603050405020304" pitchFamily="18" charset="0"/>
              </a:rPr>
              <a:t>’ “Strawberry Village” will be </a:t>
            </a:r>
            <a:r>
              <a:rPr lang="en-US" sz="1800" dirty="0">
                <a:highlight>
                  <a:srgbClr val="FFFF00"/>
                </a:highlight>
                <a:latin typeface="Calibri" panose="020F0502020204030204" pitchFamily="34" charset="0"/>
                <a:cs typeface="Times New Roman" panose="02020603050405020304" pitchFamily="18" charset="0"/>
              </a:rPr>
              <a:t>a place of fun activities for families to bring their children and grandkids.  The harbor has no wholesome fun place for kids and neither does Ventura Harbor.</a:t>
            </a:r>
            <a:r>
              <a:rPr lang="en-US" sz="1800" dirty="0">
                <a:latin typeface="Calibri" panose="020F0502020204030204" pitchFamily="34" charset="0"/>
                <a:cs typeface="Times New Roman" panose="02020603050405020304" pitchFamily="18" charset="0"/>
              </a:rPr>
              <a:t>  There are events but no place within Ventura County for families to repeatedly visit and enjoy with their kids for a few hours.</a:t>
            </a:r>
          </a:p>
          <a:p>
            <a:pPr marL="365760" indent="-342900">
              <a:spcBef>
                <a:spcPts val="600"/>
              </a:spcBef>
              <a:spcAft>
                <a:spcPts val="600"/>
              </a:spcAft>
              <a:buFont typeface="+mj-lt"/>
              <a:buAutoNum type="arabicPeriod"/>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Karls</a:t>
            </a:r>
            <a:r>
              <a:rPr lang="en-US" sz="1800" dirty="0">
                <a:effectLst/>
                <a:latin typeface="Calibri" panose="020F0502020204030204" pitchFamily="34" charset="0"/>
                <a:ea typeface="Calibri" panose="020F0502020204030204" pitchFamily="34" charset="0"/>
                <a:cs typeface="Times New Roman" panose="02020603050405020304" pitchFamily="18" charset="0"/>
              </a:rPr>
              <a:t> will be an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affordable place</a:t>
            </a:r>
            <a:r>
              <a:rPr lang="en-US" sz="1800" dirty="0">
                <a:effectLst/>
                <a:latin typeface="Calibri" panose="020F0502020204030204" pitchFamily="34" charset="0"/>
                <a:ea typeface="Calibri" panose="020F0502020204030204" pitchFamily="34" charset="0"/>
                <a:cs typeface="Times New Roman" panose="02020603050405020304" pitchFamily="18" charset="0"/>
              </a:rPr>
              <a:t> to visit as it is free to all with open public access to the waterfront and best views.</a:t>
            </a:r>
          </a:p>
          <a:p>
            <a:pPr marL="365760" indent="-342900">
              <a:spcBef>
                <a:spcPts val="600"/>
              </a:spcBef>
              <a:spcAft>
                <a:spcPts val="60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 It will be a unique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destination that would differentiate the harbor and be a promotional</a:t>
            </a:r>
            <a:r>
              <a:rPr lang="en-US" sz="1800" dirty="0">
                <a:effectLst/>
                <a:latin typeface="Calibri" panose="020F0502020204030204" pitchFamily="34" charset="0"/>
                <a:ea typeface="Calibri" panose="020F0502020204030204" pitchFamily="34" charset="0"/>
                <a:cs typeface="Times New Roman" panose="02020603050405020304" pitchFamily="18" charset="0"/>
              </a:rPr>
              <a:t> visitor and tourist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driver.</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365760" indent="-342900">
              <a:spcBef>
                <a:spcPts val="600"/>
              </a:spcBef>
              <a:spcAft>
                <a:spcPts val="600"/>
              </a:spcAft>
              <a:buFont typeface="+mj-lt"/>
              <a:buAutoNum type="arabicPeriod"/>
            </a:pPr>
            <a:r>
              <a:rPr lang="en-US" sz="1800" dirty="0" err="1">
                <a:effectLst/>
                <a:latin typeface="Calibri" panose="020F0502020204030204" pitchFamily="34" charset="0"/>
                <a:ea typeface="Calibri" panose="020F0502020204030204" pitchFamily="34" charset="0"/>
                <a:cs typeface="Times New Roman" panose="02020603050405020304" pitchFamily="18" charset="0"/>
              </a:rPr>
              <a:t>Karls</a:t>
            </a:r>
            <a:r>
              <a:rPr lang="en-US" sz="1800" dirty="0">
                <a:effectLst/>
                <a:latin typeface="Calibri" panose="020F0502020204030204" pitchFamily="34" charset="0"/>
                <a:ea typeface="Calibri" panose="020F0502020204030204" pitchFamily="34" charset="0"/>
                <a:cs typeface="Times New Roman" panose="02020603050405020304" pitchFamily="18" charset="0"/>
              </a:rPr>
              <a:t> initially said the project would include some residential for some of its employees but to avoid the Public Works Plan (PWP) and Local Coastal Plan (LCP) Amendments Processes and HCI re-zoning Requirements have said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they will now not include any residential housing.</a:t>
            </a:r>
            <a:r>
              <a:rPr lang="en-US" sz="1800" dirty="0">
                <a:effectLst/>
                <a:latin typeface="Calibri" panose="020F0502020204030204" pitchFamily="34" charset="0"/>
                <a:ea typeface="Calibri" panose="020F0502020204030204" pitchFamily="34" charset="0"/>
                <a:cs typeface="Times New Roman" panose="02020603050405020304" pitchFamily="18" charset="0"/>
              </a:rPr>
              <a:t>  This would mean the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project could move forward without years of delay.</a:t>
            </a:r>
            <a:endParaRPr lang="en-US" sz="1800"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65760" indent="-342900">
              <a:spcBef>
                <a:spcPts val="600"/>
              </a:spcBef>
              <a:spcAft>
                <a:spcPts val="60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restaurants, shops, live exhibits, and boutique hotel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will be owned and operated by </a:t>
            </a:r>
            <a:r>
              <a:rPr lang="en-US" sz="1800" dirty="0" err="1">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Karls</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Karls</a:t>
            </a:r>
            <a:r>
              <a:rPr lang="en-US"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success does not depend on finding appropriate lessees nor on others’ operating abilities.</a:t>
            </a:r>
          </a:p>
        </p:txBody>
      </p:sp>
      <p:sp>
        <p:nvSpPr>
          <p:cNvPr id="4" name="Title 1">
            <a:extLst>
              <a:ext uri="{FF2B5EF4-FFF2-40B4-BE49-F238E27FC236}">
                <a16:creationId xmlns:a16="http://schemas.microsoft.com/office/drawing/2014/main" id="{49A21EB2-E0CE-CF08-9468-7F23DFE67F44}"/>
              </a:ext>
            </a:extLst>
          </p:cNvPr>
          <p:cNvSpPr txBox="1">
            <a:spLocks/>
          </p:cNvSpPr>
          <p:nvPr/>
        </p:nvSpPr>
        <p:spPr>
          <a:xfrm>
            <a:off x="1" y="833639"/>
            <a:ext cx="12192000" cy="553394"/>
          </a:xfrm>
          <a:prstGeom prst="rect">
            <a:avLst/>
          </a:prstGeom>
          <a:solidFill>
            <a:srgbClr val="28C24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2800" dirty="0">
                <a:latin typeface="Arial Black" panose="020B0A04020102020204" pitchFamily="34" charset="0"/>
              </a:rPr>
              <a:t>PROS</a:t>
            </a:r>
          </a:p>
        </p:txBody>
      </p:sp>
      <p:sp>
        <p:nvSpPr>
          <p:cNvPr id="7" name="TextBox 6">
            <a:extLst>
              <a:ext uri="{FF2B5EF4-FFF2-40B4-BE49-F238E27FC236}">
                <a16:creationId xmlns:a16="http://schemas.microsoft.com/office/drawing/2014/main" id="{37CB13EE-CFB3-8786-8AE7-D8B987A78D22}"/>
              </a:ext>
            </a:extLst>
          </p:cNvPr>
          <p:cNvSpPr txBox="1"/>
          <p:nvPr/>
        </p:nvSpPr>
        <p:spPr>
          <a:xfrm>
            <a:off x="6284494" y="2077624"/>
            <a:ext cx="5593080" cy="4410438"/>
          </a:xfrm>
          <a:prstGeom prst="rect">
            <a:avLst/>
          </a:prstGeom>
          <a:noFill/>
        </p:spPr>
        <p:txBody>
          <a:bodyPr wrap="square" rtlCol="0">
            <a:spAutoFit/>
          </a:bodyPr>
          <a:lstStyle/>
          <a:p>
            <a:pPr marL="365760" marR="0" lvl="0" indent="-342900">
              <a:lnSpc>
                <a:spcPct val="80000"/>
              </a:lnSpc>
              <a:spcBef>
                <a:spcPts val="600"/>
              </a:spcBef>
              <a:spcAft>
                <a:spcPts val="600"/>
              </a:spcAft>
              <a:buFont typeface="+mj-lt"/>
              <a:buAutoNum type="arabicPeriod" startAt="6"/>
            </a:pPr>
            <a:r>
              <a:rPr lang="en-US" sz="1700" dirty="0">
                <a:latin typeface="Calibri" panose="020F0502020204030204" pitchFamily="34" charset="0"/>
                <a:cs typeface="Times New Roman" panose="02020603050405020304" pitchFamily="18" charset="0"/>
              </a:rPr>
              <a:t>The “strawberry” theme will heighten and invigorate the promotional impact of Oxnard as the strawberry capital of the USA which will benefit local strawberry growers and open a new market for their product.</a:t>
            </a:r>
          </a:p>
          <a:p>
            <a:pPr marL="365760" marR="0" lvl="0" indent="-342900">
              <a:lnSpc>
                <a:spcPct val="80000"/>
              </a:lnSpc>
              <a:spcBef>
                <a:spcPts val="600"/>
              </a:spcBef>
              <a:spcAft>
                <a:spcPts val="600"/>
              </a:spcAft>
              <a:buFont typeface="+mj-lt"/>
              <a:buAutoNum type="arabicPeriod" startAt="6"/>
            </a:pPr>
            <a:r>
              <a:rPr lang="en-US" sz="1700" dirty="0">
                <a:latin typeface="Calibri" panose="020F0502020204030204" pitchFamily="34" charset="0"/>
                <a:cs typeface="Times New Roman" panose="02020603050405020304" pitchFamily="18" charset="0"/>
              </a:rPr>
              <a:t>As its first and flagship location in the USA, Fisherman’s Wharf is an important project for the company and would receive commensurate attention and effort from the company.</a:t>
            </a:r>
          </a:p>
          <a:p>
            <a:pPr marL="365760" marR="0" lvl="0" indent="-342900">
              <a:lnSpc>
                <a:spcPct val="80000"/>
              </a:lnSpc>
              <a:spcBef>
                <a:spcPts val="600"/>
              </a:spcBef>
              <a:spcAft>
                <a:spcPts val="600"/>
              </a:spcAft>
              <a:buFont typeface="+mj-lt"/>
              <a:buAutoNum type="arabicPeriod" startAt="6"/>
            </a:pPr>
            <a:r>
              <a:rPr lang="en-US" sz="1700" dirty="0">
                <a:latin typeface="Calibri" panose="020F0502020204030204" pitchFamily="34" charset="0"/>
                <a:cs typeface="Times New Roman" panose="02020603050405020304" pitchFamily="18" charset="0"/>
              </a:rPr>
              <a:t>The developer has a performance track record and financial capability to deliver on the proposal.</a:t>
            </a:r>
          </a:p>
          <a:p>
            <a:pPr marL="365760" marR="0" lvl="0" indent="-342900">
              <a:lnSpc>
                <a:spcPct val="80000"/>
              </a:lnSpc>
              <a:spcBef>
                <a:spcPts val="600"/>
              </a:spcBef>
              <a:spcAft>
                <a:spcPts val="600"/>
              </a:spcAft>
              <a:buFont typeface="+mj-lt"/>
              <a:buAutoNum type="arabicPeriod" startAt="6"/>
            </a:pPr>
            <a:r>
              <a:rPr lang="en-US" sz="1700" dirty="0">
                <a:latin typeface="Calibri" panose="020F0502020204030204" pitchFamily="34" charset="0"/>
                <a:cs typeface="Times New Roman" panose="02020603050405020304" pitchFamily="18" charset="0"/>
              </a:rPr>
              <a:t> </a:t>
            </a:r>
            <a:r>
              <a:rPr lang="en-US" sz="1700" dirty="0" err="1">
                <a:latin typeface="Calibri" panose="020F0502020204030204" pitchFamily="34" charset="0"/>
                <a:cs typeface="Times New Roman" panose="02020603050405020304" pitchFamily="18" charset="0"/>
              </a:rPr>
              <a:t>Karls</a:t>
            </a:r>
            <a:r>
              <a:rPr lang="en-US" sz="1700" dirty="0">
                <a:latin typeface="Calibri" panose="020F0502020204030204" pitchFamily="34" charset="0"/>
                <a:cs typeface="Times New Roman" panose="02020603050405020304" pitchFamily="18" charset="0"/>
              </a:rPr>
              <a:t> propose an exchange training program for employees to go to Germany and for their German employees to come to the USA to exchange knowledge.</a:t>
            </a:r>
          </a:p>
          <a:p>
            <a:pPr marL="365760" marR="0" lvl="0" indent="-342900">
              <a:lnSpc>
                <a:spcPct val="80000"/>
              </a:lnSpc>
              <a:spcBef>
                <a:spcPts val="600"/>
              </a:spcBef>
              <a:spcAft>
                <a:spcPts val="600"/>
              </a:spcAft>
              <a:buFont typeface="+mj-lt"/>
              <a:buAutoNum type="arabicPeriod" startAt="6"/>
            </a:pPr>
            <a:r>
              <a:rPr lang="en-US" sz="1700" dirty="0">
                <a:latin typeface="Calibri" panose="020F0502020204030204" pitchFamily="34" charset="0"/>
                <a:cs typeface="Times New Roman" panose="02020603050405020304" pitchFamily="18" charset="0"/>
              </a:rPr>
              <a:t>  If the lease is not renewed at a future date, then repurposing the area would be more viable than the other proposals.</a:t>
            </a:r>
          </a:p>
          <a:p>
            <a:endParaRPr lang="en-US" dirty="0"/>
          </a:p>
        </p:txBody>
      </p:sp>
      <p:sp>
        <p:nvSpPr>
          <p:cNvPr id="10" name="TextBox 9">
            <a:extLst>
              <a:ext uri="{FF2B5EF4-FFF2-40B4-BE49-F238E27FC236}">
                <a16:creationId xmlns:a16="http://schemas.microsoft.com/office/drawing/2014/main" id="{97BF93D5-175C-B138-262F-94A81561A74B}"/>
              </a:ext>
            </a:extLst>
          </p:cNvPr>
          <p:cNvSpPr txBox="1"/>
          <p:nvPr/>
        </p:nvSpPr>
        <p:spPr>
          <a:xfrm>
            <a:off x="6383553" y="1598686"/>
            <a:ext cx="2697481" cy="307777"/>
          </a:xfrm>
          <a:prstGeom prst="rect">
            <a:avLst/>
          </a:prstGeom>
          <a:noFill/>
        </p:spPr>
        <p:txBody>
          <a:bodyPr wrap="square" rtlCol="0">
            <a:spAutoFit/>
          </a:bodyPr>
          <a:lstStyle/>
          <a:p>
            <a:pPr marL="285750" indent="-285750">
              <a:buFont typeface="Arial" panose="020B0604020202020204" pitchFamily="34" charset="0"/>
              <a:buChar char="•"/>
            </a:pPr>
            <a:r>
              <a:rPr lang="en-US" sz="1400" u="sng" dirty="0">
                <a:effectLst/>
                <a:latin typeface="Calibri" panose="020F0502020204030204" pitchFamily="34" charset="0"/>
                <a:ea typeface="Calibri" panose="020F0502020204030204" pitchFamily="34" charset="0"/>
                <a:cs typeface="Times New Roman" panose="02020603050405020304" pitchFamily="18" charset="0"/>
              </a:rPr>
              <a:t>Other Pros to Note: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2" name="Picture 11" descr="Logo&#10;&#10;Description automatically generated">
            <a:extLst>
              <a:ext uri="{FF2B5EF4-FFF2-40B4-BE49-F238E27FC236}">
                <a16:creationId xmlns:a16="http://schemas.microsoft.com/office/drawing/2014/main" id="{86905C38-BB45-3862-B2C6-9D5EBA4F6C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9333" y="5801138"/>
            <a:ext cx="938289" cy="938289"/>
          </a:xfrm>
          <a:prstGeom prst="rect">
            <a:avLst/>
          </a:prstGeom>
        </p:spPr>
      </p:pic>
    </p:spTree>
    <p:extLst>
      <p:ext uri="{BB962C8B-B14F-4D97-AF65-F5344CB8AC3E}">
        <p14:creationId xmlns:p14="http://schemas.microsoft.com/office/powerpoint/2010/main" val="315447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2E4D3-A10B-C6D0-B85B-C6534C77949A}"/>
              </a:ext>
            </a:extLst>
          </p:cNvPr>
          <p:cNvSpPr>
            <a:spLocks noGrp="1"/>
          </p:cNvSpPr>
          <p:nvPr>
            <p:ph type="title"/>
          </p:nvPr>
        </p:nvSpPr>
        <p:spPr>
          <a:xfrm>
            <a:off x="115505" y="195411"/>
            <a:ext cx="10515600" cy="553394"/>
          </a:xfrm>
        </p:spPr>
        <p:txBody>
          <a:bodyPr>
            <a:noAutofit/>
          </a:bodyPr>
          <a:lstStyle/>
          <a:p>
            <a:pPr marL="0" marR="0">
              <a:spcBef>
                <a:spcPts val="0"/>
              </a:spcBef>
              <a:spcAft>
                <a:spcPts val="0"/>
              </a:spcAft>
            </a:pPr>
            <a:r>
              <a:rPr lang="en-US" sz="4000" b="1" dirty="0" err="1">
                <a:effectLst/>
                <a:latin typeface="Calibri" panose="020F0502020204030204" pitchFamily="34" charset="0"/>
                <a:ea typeface="Calibri" panose="020F0502020204030204" pitchFamily="34" charset="0"/>
                <a:cs typeface="Times New Roman" panose="02020603050405020304" pitchFamily="18" charset="0"/>
              </a:rPr>
              <a:t>Karls</a:t>
            </a:r>
            <a:r>
              <a:rPr lang="en-US" sz="4000" b="1" dirty="0">
                <a:effectLst/>
                <a:latin typeface="Calibri" panose="020F0502020204030204" pitchFamily="34" charset="0"/>
                <a:ea typeface="Calibri" panose="020F0502020204030204" pitchFamily="34" charset="0"/>
                <a:cs typeface="Times New Roman" panose="02020603050405020304" pitchFamily="18" charset="0"/>
              </a:rPr>
              <a:t> Strawberry Village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F5BE8FD-0A27-AE7E-F535-345379838287}"/>
              </a:ext>
            </a:extLst>
          </p:cNvPr>
          <p:cNvSpPr>
            <a:spLocks noGrp="1"/>
          </p:cNvSpPr>
          <p:nvPr>
            <p:ph idx="1"/>
          </p:nvPr>
        </p:nvSpPr>
        <p:spPr>
          <a:xfrm>
            <a:off x="115505" y="1480858"/>
            <a:ext cx="5672487" cy="3553155"/>
          </a:xfrm>
        </p:spPr>
        <p:txBody>
          <a:bodyPr>
            <a:normAutofit/>
          </a:bodyPr>
          <a:lstStyle/>
          <a:p>
            <a:pPr marL="342900" marR="0" lvl="0" indent="-342900">
              <a:spcBef>
                <a:spcPts val="600"/>
              </a:spcBef>
              <a:spcAft>
                <a:spcPts val="600"/>
              </a:spcAft>
              <a:buFont typeface="+mj-lt"/>
              <a:buAutoNum type="arabicPeriod"/>
            </a:pPr>
            <a:r>
              <a:rPr lang="en-US" sz="1700" dirty="0">
                <a:effectLst/>
                <a:latin typeface="Calibri" panose="020F0502020204030204" pitchFamily="34" charset="0"/>
                <a:ea typeface="Calibri" panose="020F0502020204030204" pitchFamily="34" charset="0"/>
                <a:cs typeface="Times New Roman" panose="02020603050405020304" pitchFamily="18" charset="0"/>
              </a:rPr>
              <a:t>The strawberry theme should integrate some nautical theme and concepts into their design plan – for example only, Strawberry Village by-the-Sea, Strawberry Village on the Wharf, logo of strawberry with sea captain hat and cob pipe, </a:t>
            </a:r>
            <a:r>
              <a:rPr lang="en-US" sz="1700" dirty="0" err="1">
                <a:effectLst/>
                <a:latin typeface="Calibri" panose="020F0502020204030204" pitchFamily="34" charset="0"/>
                <a:ea typeface="Calibri" panose="020F0502020204030204" pitchFamily="34" charset="0"/>
                <a:cs typeface="Times New Roman" panose="02020603050405020304" pitchFamily="18" charset="0"/>
              </a:rPr>
              <a:t>etc</a:t>
            </a:r>
            <a:endParaRPr lang="en-US" sz="17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600"/>
              </a:spcBef>
              <a:spcAft>
                <a:spcPts val="600"/>
              </a:spcAft>
              <a:buFont typeface="+mj-lt"/>
              <a:buAutoNum type="arabicPeriod"/>
            </a:pPr>
            <a:r>
              <a:rPr lang="en-US" sz="1700" dirty="0">
                <a:effectLst/>
                <a:latin typeface="Calibri" panose="020F0502020204030204" pitchFamily="34" charset="0"/>
                <a:ea typeface="Calibri" panose="020F0502020204030204" pitchFamily="34" charset="0"/>
                <a:cs typeface="Times New Roman" panose="02020603050405020304" pitchFamily="18" charset="0"/>
              </a:rPr>
              <a:t>Since </a:t>
            </a:r>
            <a:r>
              <a:rPr lang="en-US" sz="1700" dirty="0" err="1">
                <a:effectLst/>
                <a:latin typeface="Calibri" panose="020F0502020204030204" pitchFamily="34" charset="0"/>
                <a:ea typeface="Calibri" panose="020F0502020204030204" pitchFamily="34" charset="0"/>
                <a:cs typeface="Times New Roman" panose="02020603050405020304" pitchFamily="18" charset="0"/>
              </a:rPr>
              <a:t>Karls</a:t>
            </a:r>
            <a:r>
              <a:rPr lang="en-US" sz="1700" dirty="0">
                <a:effectLst/>
                <a:latin typeface="Calibri" panose="020F0502020204030204" pitchFamily="34" charset="0"/>
                <a:ea typeface="Calibri" panose="020F0502020204030204" pitchFamily="34" charset="0"/>
                <a:cs typeface="Times New Roman" panose="02020603050405020304" pitchFamily="18" charset="0"/>
              </a:rPr>
              <a:t> is a German Company and this will be their first project in California and the USA, the company may not be familiar with the area’s building and safety code requirements and </a:t>
            </a:r>
            <a:r>
              <a:rPr lang="en-US" sz="17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should retain a local company to work with them on design and building requirements,</a:t>
            </a:r>
            <a:r>
              <a:rPr lang="en-US" sz="1700" dirty="0">
                <a:effectLst/>
                <a:latin typeface="Calibri" panose="020F0502020204030204" pitchFamily="34" charset="0"/>
                <a:ea typeface="Calibri" panose="020F0502020204030204" pitchFamily="34" charset="0"/>
                <a:cs typeface="Times New Roman" panose="02020603050405020304" pitchFamily="18" charset="0"/>
              </a:rPr>
              <a:t> as well as an expert in Coastal development policies.</a:t>
            </a:r>
          </a:p>
        </p:txBody>
      </p:sp>
      <p:sp>
        <p:nvSpPr>
          <p:cNvPr id="6" name="Title 1">
            <a:extLst>
              <a:ext uri="{FF2B5EF4-FFF2-40B4-BE49-F238E27FC236}">
                <a16:creationId xmlns:a16="http://schemas.microsoft.com/office/drawing/2014/main" id="{1EB5F180-6F07-532A-47FE-A2E95632329A}"/>
              </a:ext>
            </a:extLst>
          </p:cNvPr>
          <p:cNvSpPr txBox="1">
            <a:spLocks/>
          </p:cNvSpPr>
          <p:nvPr/>
        </p:nvSpPr>
        <p:spPr>
          <a:xfrm>
            <a:off x="0" y="833638"/>
            <a:ext cx="12192000" cy="553393"/>
          </a:xfrm>
          <a:prstGeom prst="rect">
            <a:avLst/>
          </a:prstGeom>
          <a:solidFill>
            <a:srgbClr val="FF0000"/>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dirty="0">
                <a:latin typeface="Arial Black" panose="020B0A04020102020204" pitchFamily="34" charset="0"/>
              </a:rPr>
              <a:t>CONS</a:t>
            </a:r>
          </a:p>
        </p:txBody>
      </p:sp>
      <p:pic>
        <p:nvPicPr>
          <p:cNvPr id="8" name="Picture 7" descr="Logo&#10;&#10;Description automatically generated">
            <a:extLst>
              <a:ext uri="{FF2B5EF4-FFF2-40B4-BE49-F238E27FC236}">
                <a16:creationId xmlns:a16="http://schemas.microsoft.com/office/drawing/2014/main" id="{4BD900BF-CF0B-5BFA-BE2D-F4B01CF17F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9333" y="5801138"/>
            <a:ext cx="938289" cy="938289"/>
          </a:xfrm>
          <a:prstGeom prst="rect">
            <a:avLst/>
          </a:prstGeom>
        </p:spPr>
      </p:pic>
    </p:spTree>
    <p:extLst>
      <p:ext uri="{BB962C8B-B14F-4D97-AF65-F5344CB8AC3E}">
        <p14:creationId xmlns:p14="http://schemas.microsoft.com/office/powerpoint/2010/main" val="2208032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2E4D3-A10B-C6D0-B85B-C6534C77949A}"/>
              </a:ext>
            </a:extLst>
          </p:cNvPr>
          <p:cNvSpPr>
            <a:spLocks noGrp="1"/>
          </p:cNvSpPr>
          <p:nvPr>
            <p:ph type="title"/>
          </p:nvPr>
        </p:nvSpPr>
        <p:spPr>
          <a:xfrm>
            <a:off x="115504" y="195411"/>
            <a:ext cx="11671431" cy="553394"/>
          </a:xfrm>
        </p:spPr>
        <p:txBody>
          <a:bodyPr>
            <a:noAutofit/>
          </a:bodyPr>
          <a:lstStyle/>
          <a:p>
            <a:pPr marL="0" marR="0">
              <a:spcBef>
                <a:spcPts val="0"/>
              </a:spcBef>
              <a:spcAft>
                <a:spcPts val="0"/>
              </a:spcAft>
            </a:pPr>
            <a:r>
              <a:rPr lang="en-US" sz="4000" b="1" dirty="0">
                <a:effectLst/>
                <a:latin typeface="Calibri" panose="020F0502020204030204" pitchFamily="34" charset="0"/>
                <a:ea typeface="Calibri" panose="020F0502020204030204" pitchFamily="34" charset="0"/>
                <a:cs typeface="Times New Roman" panose="02020603050405020304" pitchFamily="18" charset="0"/>
              </a:rPr>
              <a:t>Mixed Use Development – </a:t>
            </a:r>
            <a:r>
              <a:rPr lang="en-US" sz="4000" b="1" dirty="0" err="1">
                <a:effectLst/>
                <a:latin typeface="Calibri" panose="020F0502020204030204" pitchFamily="34" charset="0"/>
                <a:ea typeface="Calibri" panose="020F0502020204030204" pitchFamily="34" charset="0"/>
                <a:cs typeface="Times New Roman" panose="02020603050405020304" pitchFamily="18" charset="0"/>
              </a:rPr>
              <a:t>Ashkar’s</a:t>
            </a:r>
            <a:r>
              <a:rPr lang="en-US" sz="4000" b="1" dirty="0">
                <a:effectLst/>
                <a:latin typeface="Calibri" panose="020F0502020204030204" pitchFamily="34" charset="0"/>
                <a:ea typeface="Calibri" panose="020F0502020204030204" pitchFamily="34" charset="0"/>
                <a:cs typeface="Times New Roman" panose="02020603050405020304" pitchFamily="18" charset="0"/>
              </a:rPr>
              <a:t> Pacific Heritage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F5BE8FD-0A27-AE7E-F535-345379838287}"/>
              </a:ext>
            </a:extLst>
          </p:cNvPr>
          <p:cNvSpPr>
            <a:spLocks noGrp="1"/>
          </p:cNvSpPr>
          <p:nvPr>
            <p:ph idx="1"/>
          </p:nvPr>
        </p:nvSpPr>
        <p:spPr>
          <a:xfrm>
            <a:off x="115506" y="1480858"/>
            <a:ext cx="3157083" cy="5256826"/>
          </a:xfrm>
        </p:spPr>
        <p:txBody>
          <a:bodyPr>
            <a:normAutofit/>
          </a:bodyPr>
          <a:lstStyle/>
          <a:p>
            <a:pPr marL="342900" marR="0" lvl="0" indent="-342900">
              <a:lnSpc>
                <a:spcPct val="100000"/>
              </a:lnSpc>
              <a:spcBef>
                <a:spcPts val="600"/>
              </a:spcBef>
              <a:spcAft>
                <a:spcPts val="600"/>
              </a:spcAft>
              <a:buFont typeface="+mj-lt"/>
              <a:buAutoNum type="arabicParenR"/>
            </a:pPr>
            <a:r>
              <a:rPr lang="en-US" sz="1700" dirty="0">
                <a:effectLst/>
                <a:latin typeface="Calibri" panose="020F0502020204030204" pitchFamily="34" charset="0"/>
                <a:ea typeface="Calibri" panose="020F0502020204030204" pitchFamily="34" charset="0"/>
                <a:cs typeface="Times New Roman" panose="02020603050405020304" pitchFamily="18" charset="0"/>
              </a:rPr>
              <a:t>The developer has </a:t>
            </a:r>
            <a:r>
              <a:rPr lang="en-US" sz="17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extensive experience in the County and strong development and financial credentials.</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0000"/>
              </a:lnSpc>
              <a:spcBef>
                <a:spcPts val="600"/>
              </a:spcBef>
              <a:spcAft>
                <a:spcPts val="600"/>
              </a:spcAft>
              <a:buFont typeface="+mj-lt"/>
              <a:buAutoNum type="arabicParenR"/>
            </a:pPr>
            <a:r>
              <a:rPr lang="en-US" sz="1700" dirty="0">
                <a:effectLst/>
                <a:latin typeface="Calibri" panose="020F0502020204030204" pitchFamily="34" charset="0"/>
                <a:ea typeface="Calibri" panose="020F0502020204030204" pitchFamily="34" charset="0"/>
                <a:cs typeface="Times New Roman" panose="02020603050405020304" pitchFamily="18" charset="0"/>
              </a:rPr>
              <a:t>The project </a:t>
            </a:r>
            <a:r>
              <a:rPr lang="en-US" sz="17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includes a fresh fish market</a:t>
            </a:r>
            <a:r>
              <a:rPr lang="en-US" sz="1700" dirty="0">
                <a:effectLst/>
                <a:latin typeface="Calibri" panose="020F0502020204030204" pitchFamily="34" charset="0"/>
                <a:ea typeface="Calibri" panose="020F0502020204030204" pitchFamily="34" charset="0"/>
                <a:cs typeface="Times New Roman" panose="02020603050405020304" pitchFamily="18" charset="0"/>
              </a:rPr>
              <a:t> supplied by local fishermen and a Farmer’s market from local producers.</a:t>
            </a:r>
          </a:p>
          <a:p>
            <a:pPr marL="342900" marR="0" lvl="0" indent="-342900">
              <a:lnSpc>
                <a:spcPct val="100000"/>
              </a:lnSpc>
              <a:spcBef>
                <a:spcPts val="600"/>
              </a:spcBef>
              <a:spcAft>
                <a:spcPts val="600"/>
              </a:spcAft>
              <a:buFont typeface="+mj-lt"/>
              <a:buAutoNum type="arabicParenR"/>
            </a:pPr>
            <a:r>
              <a:rPr lang="en-US" sz="1700" dirty="0">
                <a:effectLst/>
                <a:latin typeface="Calibri" panose="020F0502020204030204" pitchFamily="34" charset="0"/>
                <a:ea typeface="Calibri" panose="020F0502020204030204" pitchFamily="34" charset="0"/>
                <a:cs typeface="Times New Roman" panose="02020603050405020304" pitchFamily="18" charset="0"/>
              </a:rPr>
              <a:t>The project concept includes a boutique hotel and amphitheater as well as dining, entertainment and shopping facilities.</a:t>
            </a:r>
          </a:p>
        </p:txBody>
      </p:sp>
      <p:sp>
        <p:nvSpPr>
          <p:cNvPr id="4" name="Title 1">
            <a:extLst>
              <a:ext uri="{FF2B5EF4-FFF2-40B4-BE49-F238E27FC236}">
                <a16:creationId xmlns:a16="http://schemas.microsoft.com/office/drawing/2014/main" id="{49A21EB2-E0CE-CF08-9468-7F23DFE67F44}"/>
              </a:ext>
            </a:extLst>
          </p:cNvPr>
          <p:cNvSpPr txBox="1">
            <a:spLocks/>
          </p:cNvSpPr>
          <p:nvPr/>
        </p:nvSpPr>
        <p:spPr>
          <a:xfrm>
            <a:off x="1" y="833639"/>
            <a:ext cx="3513220" cy="553394"/>
          </a:xfrm>
          <a:prstGeom prst="rect">
            <a:avLst/>
          </a:prstGeom>
          <a:solidFill>
            <a:srgbClr val="28C24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2800" dirty="0">
                <a:latin typeface="Arial Black" panose="020B0A04020102020204" pitchFamily="34" charset="0"/>
              </a:rPr>
              <a:t>PROS</a:t>
            </a:r>
          </a:p>
        </p:txBody>
      </p:sp>
      <p:sp>
        <p:nvSpPr>
          <p:cNvPr id="6" name="Title 1">
            <a:extLst>
              <a:ext uri="{FF2B5EF4-FFF2-40B4-BE49-F238E27FC236}">
                <a16:creationId xmlns:a16="http://schemas.microsoft.com/office/drawing/2014/main" id="{1EB5F180-6F07-532A-47FE-A2E95632329A}"/>
              </a:ext>
            </a:extLst>
          </p:cNvPr>
          <p:cNvSpPr txBox="1">
            <a:spLocks/>
          </p:cNvSpPr>
          <p:nvPr/>
        </p:nvSpPr>
        <p:spPr>
          <a:xfrm>
            <a:off x="3513221" y="833639"/>
            <a:ext cx="8678779" cy="553394"/>
          </a:xfrm>
          <a:prstGeom prst="rect">
            <a:avLst/>
          </a:prstGeom>
          <a:solidFill>
            <a:srgbClr val="FF0000"/>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dirty="0">
                <a:latin typeface="Arial Black" panose="020B0A04020102020204" pitchFamily="34" charset="0"/>
              </a:rPr>
              <a:t>  CONS</a:t>
            </a:r>
          </a:p>
        </p:txBody>
      </p:sp>
      <p:sp>
        <p:nvSpPr>
          <p:cNvPr id="7" name="TextBox 6">
            <a:extLst>
              <a:ext uri="{FF2B5EF4-FFF2-40B4-BE49-F238E27FC236}">
                <a16:creationId xmlns:a16="http://schemas.microsoft.com/office/drawing/2014/main" id="{37CB13EE-CFB3-8786-8AE7-D8B987A78D22}"/>
              </a:ext>
            </a:extLst>
          </p:cNvPr>
          <p:cNvSpPr txBox="1"/>
          <p:nvPr/>
        </p:nvSpPr>
        <p:spPr>
          <a:xfrm>
            <a:off x="3609474" y="1480858"/>
            <a:ext cx="8467020" cy="5381538"/>
          </a:xfrm>
          <a:prstGeom prst="rect">
            <a:avLst/>
          </a:prstGeom>
          <a:noFill/>
        </p:spPr>
        <p:txBody>
          <a:bodyPr wrap="square" rtlCol="0">
            <a:spAutoFit/>
          </a:bodyPr>
          <a:lstStyle/>
          <a:p>
            <a:pPr marL="342900" marR="0" lvl="0" indent="-342900">
              <a:lnSpc>
                <a:spcPts val="1300"/>
              </a:lnSpc>
              <a:spcBef>
                <a:spcPts val="600"/>
              </a:spcBef>
              <a:spcAft>
                <a:spcPts val="600"/>
              </a:spcAft>
              <a:buFont typeface="+mj-lt"/>
              <a:buAutoNum type="arabicPeriod"/>
            </a:pP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This proposed development must include residential for the “financial feasibility” of the project. This a familiar proposition to this community</a:t>
            </a:r>
            <a:r>
              <a:rPr lang="en-US" sz="1400" dirty="0">
                <a:effectLst/>
                <a:latin typeface="Calibri" panose="020F0502020204030204" pitchFamily="34" charset="0"/>
                <a:ea typeface="Calibri" panose="020F0502020204030204" pitchFamily="34" charset="0"/>
                <a:cs typeface="Times New Roman" panose="02020603050405020304" pitchFamily="18" charset="0"/>
              </a:rPr>
              <a:t> who said no to apartments for the past 5 years at this site.</a:t>
            </a:r>
            <a:br>
              <a:rPr lang="en-US" sz="1400" dirty="0">
                <a:effectLst/>
                <a:latin typeface="Calibri" panose="020F0502020204030204" pitchFamily="34" charset="0"/>
                <a:ea typeface="Calibri" panose="020F0502020204030204" pitchFamily="34" charset="0"/>
                <a:cs typeface="Times New Roman" panose="02020603050405020304" pitchFamily="18" charset="0"/>
              </a:rPr>
            </a:br>
            <a:br>
              <a:rPr lang="en-US"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What is also very concerning is Pacific Heritage fails to say how many apartments their “endeavor” will require.  This is unacceptable.  The number of units should be known before any support or Exclusive Right To Negotiate (ERN) is considered for this project.</a:t>
            </a:r>
            <a:r>
              <a:rPr lang="en-US" sz="1400" dirty="0">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300"/>
              </a:lnSpc>
              <a:spcBef>
                <a:spcPts val="600"/>
              </a:spcBef>
              <a:spcAft>
                <a:spcPts val="600"/>
              </a:spcAft>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Because the proposal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has residential as an essential element</a:t>
            </a:r>
            <a:r>
              <a:rPr lang="en-US" sz="1400" dirty="0">
                <a:effectLst/>
                <a:latin typeface="Calibri" panose="020F0502020204030204" pitchFamily="34" charset="0"/>
                <a:ea typeface="Calibri" panose="020F0502020204030204" pitchFamily="34" charset="0"/>
                <a:cs typeface="Times New Roman" panose="02020603050405020304" pitchFamily="18" charset="0"/>
              </a:rPr>
              <a:t>, the project will require</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Public Works Plan (PWP), Local Coastal Plan (LCP) and HCI Zoning Amendments.</a:t>
            </a:r>
            <a:r>
              <a:rPr lang="en-US" sz="1400" dirty="0">
                <a:effectLst/>
                <a:latin typeface="Calibri" panose="020F0502020204030204" pitchFamily="34" charset="0"/>
                <a:ea typeface="Calibri" panose="020F0502020204030204" pitchFamily="34" charset="0"/>
                <a:cs typeface="Times New Roman" panose="02020603050405020304" pitchFamily="18" charset="0"/>
              </a:rPr>
              <a:t>   These processes, as has been seen,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will take 5-7 years</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before any serious work and construction could start</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br>
              <a:rPr lang="en-US" sz="1400" dirty="0">
                <a:effectLst/>
                <a:latin typeface="Calibri" panose="020F0502020204030204" pitchFamily="34" charset="0"/>
                <a:ea typeface="Calibri" panose="020F0502020204030204" pitchFamily="34" charset="0"/>
                <a:cs typeface="Times New Roman" panose="02020603050405020304" pitchFamily="18" charset="0"/>
              </a:rPr>
            </a:br>
            <a:br>
              <a:rPr lang="en-US"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a:effectLst/>
                <a:latin typeface="Calibri" panose="020F0502020204030204" pitchFamily="34" charset="0"/>
                <a:ea typeface="Calibri" panose="020F0502020204030204" pitchFamily="34" charset="0"/>
                <a:cs typeface="Times New Roman" panose="02020603050405020304" pitchFamily="18" charset="0"/>
              </a:rPr>
              <a:t>This means Fisherman’s Wharf would continue to sit empty and a deteriorating eyesore and safety liability for at least another 5-7 years.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It could take a decade before this project is completed and operating.</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indent="-342900">
              <a:lnSpc>
                <a:spcPts val="1300"/>
              </a:lnSpc>
              <a:spcBef>
                <a:spcPts val="600"/>
              </a:spcBef>
              <a:spcAft>
                <a:spcPts val="600"/>
              </a:spcAft>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 The big “benefits” of this project to the community (restaurant, entertainment, hospitality)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are dependent upon an unknown “variety” of operators</a:t>
            </a:r>
            <a:r>
              <a:rPr lang="en-US" sz="1400" dirty="0">
                <a:effectLst/>
                <a:latin typeface="Calibri" panose="020F0502020204030204" pitchFamily="34" charset="0"/>
                <a:ea typeface="Calibri" panose="020F0502020204030204" pitchFamily="34" charset="0"/>
                <a:cs typeface="Times New Roman" panose="02020603050405020304" pitchFamily="18" charset="0"/>
              </a:rPr>
              <a:t> who will lease those facilities from the developer.  </a:t>
            </a:r>
            <a:br>
              <a:rPr lang="en-US" sz="1400" dirty="0">
                <a:effectLst/>
                <a:latin typeface="Calibri" panose="020F0502020204030204" pitchFamily="34" charset="0"/>
                <a:ea typeface="Calibri" panose="020F0502020204030204" pitchFamily="34" charset="0"/>
                <a:cs typeface="Times New Roman" panose="02020603050405020304" pitchFamily="18" charset="0"/>
              </a:rPr>
            </a:br>
            <a:br>
              <a:rPr lang="en-US"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a:effectLst/>
                <a:latin typeface="Calibri" panose="020F0502020204030204" pitchFamily="34" charset="0"/>
                <a:ea typeface="Calibri" panose="020F0502020204030204" pitchFamily="34" charset="0"/>
                <a:cs typeface="Times New Roman" panose="02020603050405020304" pitchFamily="18" charset="0"/>
              </a:rPr>
              <a:t> Given the number of retail shops, bars and restaurants already at the harbor, north and south of the bridge, and those coming soon at the new Hyatt Place Hotel and the revitalized Whale’s Tail, the question is how many more restaurants, bars and shops can this area support, especially since many of the residences are second homes?  How many restaurants and shops are successful now? </a:t>
            </a:r>
          </a:p>
          <a:p>
            <a:pPr marL="342900" marR="0" indent="-342900">
              <a:lnSpc>
                <a:spcPts val="1300"/>
              </a:lnSpc>
              <a:spcBef>
                <a:spcPts val="600"/>
              </a:spcBef>
              <a:spcAft>
                <a:spcPts val="600"/>
              </a:spcAft>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 There are questions regarding the wide appeal this project would have as a destination and driver of visitors/tourists.  There are also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questions of the affordability of its proposed restaurants and shops to the communities outside of the harbor area and throughout Ventura County.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nSpc>
                <a:spcPts val="1300"/>
              </a:lnSpc>
              <a:spcBef>
                <a:spcPts val="600"/>
              </a:spcBef>
              <a:spcAft>
                <a:spcPts val="600"/>
              </a:spcAft>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 Its mixed use plan is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 conventional combination of commercial and residential nothing different from other harbor/waterfront developments to differentiate Channel islands Harbor.</a:t>
            </a:r>
            <a:r>
              <a:rPr lang="en-US" sz="1400" dirty="0">
                <a:effectLst/>
                <a:latin typeface="Calibri" panose="020F0502020204030204" pitchFamily="34" charset="0"/>
                <a:ea typeface="Calibri" panose="020F0502020204030204" pitchFamily="34" charset="0"/>
                <a:cs typeface="Times New Roman" panose="02020603050405020304" pitchFamily="18" charset="0"/>
              </a:rPr>
              <a:t> It is interesting to note that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this proposal is very closely similar to the one Pacific Heritage submitted to Ventura Harbor in late 2016 but without residential for feasibility purposes.  This shows this plan could be at any harbor and would not differentiate Channel Islands Harbor from other harbors.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descr="Logo&#10;&#10;Description automatically generated">
            <a:extLst>
              <a:ext uri="{FF2B5EF4-FFF2-40B4-BE49-F238E27FC236}">
                <a16:creationId xmlns:a16="http://schemas.microsoft.com/office/drawing/2014/main" id="{10727876-4B94-E4B2-C83B-B89B6661D2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504" y="5919711"/>
            <a:ext cx="938289" cy="938289"/>
          </a:xfrm>
          <a:prstGeom prst="rect">
            <a:avLst/>
          </a:prstGeom>
        </p:spPr>
      </p:pic>
    </p:spTree>
    <p:extLst>
      <p:ext uri="{BB962C8B-B14F-4D97-AF65-F5344CB8AC3E}">
        <p14:creationId xmlns:p14="http://schemas.microsoft.com/office/powerpoint/2010/main" val="4056811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2E4D3-A10B-C6D0-B85B-C6534C77949A}"/>
              </a:ext>
            </a:extLst>
          </p:cNvPr>
          <p:cNvSpPr>
            <a:spLocks noGrp="1"/>
          </p:cNvSpPr>
          <p:nvPr>
            <p:ph type="title"/>
          </p:nvPr>
        </p:nvSpPr>
        <p:spPr>
          <a:xfrm>
            <a:off x="115504" y="195411"/>
            <a:ext cx="11671431" cy="553394"/>
          </a:xfrm>
        </p:spPr>
        <p:txBody>
          <a:bodyPr>
            <a:noAutofit/>
          </a:bodyPr>
          <a:lstStyle/>
          <a:p>
            <a:pPr marL="0" marR="0">
              <a:spcBef>
                <a:spcPts val="0"/>
              </a:spcBef>
              <a:spcAft>
                <a:spcPts val="0"/>
              </a:spcAft>
            </a:pPr>
            <a:r>
              <a:rPr lang="en-US" sz="3200" b="1" dirty="0">
                <a:latin typeface="Calibri" panose="020F0502020204030204" pitchFamily="34" charset="0"/>
                <a:cs typeface="Times New Roman" panose="02020603050405020304" pitchFamily="18" charset="0"/>
              </a:rPr>
              <a:t>Specialty Lifestyle Market Anchored Retail Center – </a:t>
            </a:r>
            <a:r>
              <a:rPr lang="en-US" sz="3200" b="1" dirty="0" err="1">
                <a:latin typeface="Calibri" panose="020F0502020204030204" pitchFamily="34" charset="0"/>
                <a:cs typeface="Times New Roman" panose="02020603050405020304" pitchFamily="18" charset="0"/>
              </a:rPr>
              <a:t>Vallner</a:t>
            </a:r>
            <a:r>
              <a:rPr lang="en-US" sz="3200" b="1" dirty="0">
                <a:latin typeface="Calibri" panose="020F0502020204030204" pitchFamily="34" charset="0"/>
                <a:cs typeface="Times New Roman" panose="02020603050405020304" pitchFamily="18" charset="0"/>
              </a:rPr>
              <a:t> &amp; </a:t>
            </a:r>
            <a:r>
              <a:rPr lang="en-US" sz="3200" b="1" dirty="0" err="1">
                <a:latin typeface="Calibri" panose="020F0502020204030204" pitchFamily="34" charset="0"/>
                <a:cs typeface="Times New Roman" panose="02020603050405020304" pitchFamily="18" charset="0"/>
              </a:rPr>
              <a:t>Litwak</a:t>
            </a:r>
            <a:endParaRPr lang="en-US" sz="3200" b="1" dirty="0">
              <a:latin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F5BE8FD-0A27-AE7E-F535-345379838287}"/>
              </a:ext>
            </a:extLst>
          </p:cNvPr>
          <p:cNvSpPr>
            <a:spLocks noGrp="1"/>
          </p:cNvSpPr>
          <p:nvPr>
            <p:ph idx="1"/>
          </p:nvPr>
        </p:nvSpPr>
        <p:spPr>
          <a:xfrm>
            <a:off x="115506" y="1480858"/>
            <a:ext cx="3157083" cy="5256826"/>
          </a:xfrm>
        </p:spPr>
        <p:txBody>
          <a:bodyPr>
            <a:normAutofit/>
          </a:bodyPr>
          <a:lstStyle/>
          <a:p>
            <a:pPr marL="342900" marR="0" lvl="0" indent="-342900">
              <a:spcBef>
                <a:spcPts val="600"/>
              </a:spcBef>
              <a:spcAft>
                <a:spcPts val="0"/>
              </a:spcAft>
              <a:buFont typeface="+mj-lt"/>
              <a:buAutoNum type="arabicParenR"/>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initial phase of this project does not require PWP, LCP and HCI zoning Amendments as there is no residential.</a:t>
            </a:r>
          </a:p>
          <a:p>
            <a:pPr marL="342900" marR="0" lvl="0" indent="-342900">
              <a:spcBef>
                <a:spcPts val="600"/>
              </a:spcBef>
              <a:spcAft>
                <a:spcPts val="0"/>
              </a:spcAft>
              <a:buFont typeface="+mj-lt"/>
              <a:buAutoNum type="arabicParenR"/>
            </a:pPr>
            <a:r>
              <a:rPr lang="en-US" sz="1800" dirty="0">
                <a:effectLst/>
                <a:latin typeface="Calibri" panose="020F0502020204030204" pitchFamily="34" charset="0"/>
                <a:ea typeface="Calibri" panose="020F0502020204030204" pitchFamily="34" charset="0"/>
                <a:cs typeface="Times New Roman" panose="02020603050405020304" pitchFamily="18" charset="0"/>
              </a:rPr>
              <a:t>Proposal shows generous public open spaces, an Amphitheater for events as well as restaurants and retail shops</a:t>
            </a:r>
          </a:p>
          <a:p>
            <a:pPr marL="342900" marR="0" lvl="0" indent="-342900">
              <a:spcBef>
                <a:spcPts val="600"/>
              </a:spcBef>
              <a:spcAft>
                <a:spcPts val="0"/>
              </a:spcAft>
              <a:buFont typeface="+mj-lt"/>
              <a:buAutoNum type="arabicParenR"/>
            </a:pP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This developer has the experience and track record in the development of similar projects</a:t>
            </a:r>
          </a:p>
        </p:txBody>
      </p:sp>
      <p:sp>
        <p:nvSpPr>
          <p:cNvPr id="4" name="Title 1">
            <a:extLst>
              <a:ext uri="{FF2B5EF4-FFF2-40B4-BE49-F238E27FC236}">
                <a16:creationId xmlns:a16="http://schemas.microsoft.com/office/drawing/2014/main" id="{49A21EB2-E0CE-CF08-9468-7F23DFE67F44}"/>
              </a:ext>
            </a:extLst>
          </p:cNvPr>
          <p:cNvSpPr txBox="1">
            <a:spLocks/>
          </p:cNvSpPr>
          <p:nvPr/>
        </p:nvSpPr>
        <p:spPr>
          <a:xfrm>
            <a:off x="1" y="833639"/>
            <a:ext cx="3513220" cy="553394"/>
          </a:xfrm>
          <a:prstGeom prst="rect">
            <a:avLst/>
          </a:prstGeom>
          <a:solidFill>
            <a:srgbClr val="28C245"/>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2800" dirty="0">
                <a:latin typeface="Arial Black" panose="020B0A04020102020204" pitchFamily="34" charset="0"/>
              </a:rPr>
              <a:t>PROS</a:t>
            </a:r>
          </a:p>
        </p:txBody>
      </p:sp>
      <p:sp>
        <p:nvSpPr>
          <p:cNvPr id="6" name="Title 1">
            <a:extLst>
              <a:ext uri="{FF2B5EF4-FFF2-40B4-BE49-F238E27FC236}">
                <a16:creationId xmlns:a16="http://schemas.microsoft.com/office/drawing/2014/main" id="{1EB5F180-6F07-532A-47FE-A2E95632329A}"/>
              </a:ext>
            </a:extLst>
          </p:cNvPr>
          <p:cNvSpPr txBox="1">
            <a:spLocks/>
          </p:cNvSpPr>
          <p:nvPr/>
        </p:nvSpPr>
        <p:spPr>
          <a:xfrm>
            <a:off x="3513221" y="833639"/>
            <a:ext cx="8678779" cy="553394"/>
          </a:xfrm>
          <a:prstGeom prst="rect">
            <a:avLst/>
          </a:prstGeom>
          <a:solidFill>
            <a:srgbClr val="FF0000"/>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800" dirty="0">
                <a:latin typeface="Arial Black" panose="020B0A04020102020204" pitchFamily="34" charset="0"/>
              </a:rPr>
              <a:t>  CONS</a:t>
            </a:r>
          </a:p>
        </p:txBody>
      </p:sp>
      <p:sp>
        <p:nvSpPr>
          <p:cNvPr id="7" name="TextBox 6">
            <a:extLst>
              <a:ext uri="{FF2B5EF4-FFF2-40B4-BE49-F238E27FC236}">
                <a16:creationId xmlns:a16="http://schemas.microsoft.com/office/drawing/2014/main" id="{37CB13EE-CFB3-8786-8AE7-D8B987A78D22}"/>
              </a:ext>
            </a:extLst>
          </p:cNvPr>
          <p:cNvSpPr txBox="1"/>
          <p:nvPr/>
        </p:nvSpPr>
        <p:spPr>
          <a:xfrm>
            <a:off x="3609474" y="1480858"/>
            <a:ext cx="8467020" cy="4616648"/>
          </a:xfrm>
          <a:prstGeom prst="rect">
            <a:avLst/>
          </a:prstGeom>
          <a:noFill/>
        </p:spPr>
        <p:txBody>
          <a:bodyPr wrap="square" rtlCol="0">
            <a:spAutoFit/>
          </a:bodyPr>
          <a:lstStyle/>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anchor specialty market is essential to the viability of this proposal. </a:t>
            </a:r>
            <a:br>
              <a:rPr lang="en-US"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a:effectLst/>
                <a:latin typeface="Calibri" panose="020F0502020204030204" pitchFamily="34" charset="0"/>
                <a:ea typeface="Calibri" panose="020F0502020204030204" pitchFamily="34" charset="0"/>
                <a:cs typeface="Times New Roman" panose="02020603050405020304" pitchFamily="18" charset="0"/>
              </a:rPr>
              <a:t>There is no guarantee that the developer will attract a viable specialty market.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Approving a project with an undetermined key element risks long delays </a:t>
            </a:r>
            <a:r>
              <a:rPr lang="en-US" sz="1400" dirty="0">
                <a:effectLst/>
                <a:latin typeface="Calibri" panose="020F0502020204030204" pitchFamily="34" charset="0"/>
                <a:ea typeface="Calibri" panose="020F0502020204030204" pitchFamily="34" charset="0"/>
                <a:cs typeface="Times New Roman" panose="02020603050405020304" pitchFamily="18" charset="0"/>
              </a:rPr>
              <a:t>and possibly the need to reissue a new RFP and start the proposal process over again – further delaying the revitalization of a deteriorated Fisherman’s Wharf.</a:t>
            </a:r>
            <a:br>
              <a:rPr lang="en-US" sz="1400" dirty="0">
                <a:effectLst/>
                <a:latin typeface="Calibri" panose="020F0502020204030204" pitchFamily="34" charset="0"/>
                <a:ea typeface="Calibri" panose="020F0502020204030204" pitchFamily="34" charset="0"/>
                <a:cs typeface="Times New Roman" panose="02020603050405020304" pitchFamily="18" charset="0"/>
              </a:rPr>
            </a:br>
            <a:br>
              <a:rPr lang="en-US" sz="1400" dirty="0">
                <a:effectLst/>
                <a:latin typeface="Calibri" panose="020F0502020204030204" pitchFamily="34" charset="0"/>
                <a:ea typeface="Calibri" panose="020F0502020204030204" pitchFamily="34" charset="0"/>
                <a:cs typeface="Times New Roman" panose="02020603050405020304" pitchFamily="18" charset="0"/>
              </a:rPr>
            </a:br>
            <a:r>
              <a:rPr lang="en-US" sz="1400" dirty="0">
                <a:effectLst/>
                <a:latin typeface="Calibri" panose="020F0502020204030204" pitchFamily="34" charset="0"/>
                <a:ea typeface="Calibri" panose="020F0502020204030204" pitchFamily="34" charset="0"/>
                <a:cs typeface="Times New Roman" panose="02020603050405020304" pitchFamily="18" charset="0"/>
              </a:rPr>
              <a:t>Adding to the risk of this project, is the concern that the mixed-use project on the vacant lot next to the Rite Aid near the intersection of Victoria/Channel Islands Boulevard, has been held up for several years as it has been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unable to attract an appropriate specialty market needed for its approved project.</a:t>
            </a:r>
            <a:b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br>
            <a:endPar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The proposal also includes the idea of a “future Opportunity” to expand their development using some of the parking lot space for additional commercial/retail facilities or residential should the community approve. </a:t>
            </a:r>
            <a:b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br>
            <a:b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b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This appears to be a hedge/back up plan should the initial plan fail to be viable as initially proposed. This is a plan with future proposed conditions that may not be acceptable even now.  </a:t>
            </a:r>
            <a:b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br>
            <a:b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b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Once the initial phase of this project is built, this “future opportunity” puts the County and community in the difficult position </a:t>
            </a:r>
            <a:r>
              <a:rPr lang="en-US" sz="1400" dirty="0">
                <a:effectLst/>
                <a:latin typeface="Calibri" panose="020F0502020204030204" pitchFamily="34" charset="0"/>
                <a:ea typeface="Calibri" panose="020F0502020204030204" pitchFamily="34" charset="0"/>
                <a:cs typeface="Times New Roman" panose="02020603050405020304" pitchFamily="18" charset="0"/>
              </a:rPr>
              <a:t>of either rejecting expansion or finding other alternatives.</a:t>
            </a:r>
            <a:br>
              <a:rPr lang="en-US" sz="1400" dirty="0">
                <a:effectLst/>
                <a:latin typeface="Calibri" panose="020F0502020204030204" pitchFamily="34" charset="0"/>
                <a:ea typeface="Calibri" panose="020F0502020204030204" pitchFamily="34" charset="0"/>
                <a:cs typeface="Times New Roman" panose="02020603050405020304" pitchFamily="18" charset="0"/>
              </a:rPr>
            </a:b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Calibri" panose="020F0502020204030204" pitchFamily="34" charset="0"/>
                <a:cs typeface="Times New Roman" panose="02020603050405020304" pitchFamily="18" charset="0"/>
              </a:rPr>
              <a:t>The proposed project is not a compelling destination and driver of visitors/tourists.  Plan is not exciting, offers </a:t>
            </a:r>
            <a:r>
              <a:rPr lang="en-US" sz="14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 conventional development concept. It is also questionable as an affordable attraction with County-wide appeal.</a:t>
            </a:r>
          </a:p>
        </p:txBody>
      </p:sp>
      <p:pic>
        <p:nvPicPr>
          <p:cNvPr id="5" name="Picture 4" descr="Logo&#10;&#10;Description automatically generated">
            <a:extLst>
              <a:ext uri="{FF2B5EF4-FFF2-40B4-BE49-F238E27FC236}">
                <a16:creationId xmlns:a16="http://schemas.microsoft.com/office/drawing/2014/main" id="{69F81F64-1075-E814-43AC-5D57DBEB96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5504" y="5919711"/>
            <a:ext cx="938289" cy="938289"/>
          </a:xfrm>
          <a:prstGeom prst="rect">
            <a:avLst/>
          </a:prstGeom>
        </p:spPr>
      </p:pic>
    </p:spTree>
    <p:extLst>
      <p:ext uri="{BB962C8B-B14F-4D97-AF65-F5344CB8AC3E}">
        <p14:creationId xmlns:p14="http://schemas.microsoft.com/office/powerpoint/2010/main" val="22001995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3023</TotalTime>
  <Words>1276</Words>
  <Application>Microsoft Office PowerPoint</Application>
  <PresentationFormat>Widescreen</PresentationFormat>
  <Paragraphs>37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Black</vt:lpstr>
      <vt:lpstr>Calibri</vt:lpstr>
      <vt:lpstr>Calibri Light</vt:lpstr>
      <vt:lpstr>Office Theme</vt:lpstr>
      <vt:lpstr>PowerPoint Presentation</vt:lpstr>
      <vt:lpstr>Karls Strawberry Village</vt:lpstr>
      <vt:lpstr>Karls Strawberry Village</vt:lpstr>
      <vt:lpstr>Mixed Use Development – Ashkar’s Pacific Heritage</vt:lpstr>
      <vt:lpstr>Specialty Lifestyle Market Anchored Retail Center – Vallner &amp; Litwak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dc:title>
  <dc:creator>Debbie Mitchell</dc:creator>
  <cp:lastModifiedBy>Walter Hagedohm</cp:lastModifiedBy>
  <cp:revision>5</cp:revision>
  <dcterms:created xsi:type="dcterms:W3CDTF">2022-09-25T21:00:50Z</dcterms:created>
  <dcterms:modified xsi:type="dcterms:W3CDTF">2022-09-28T05:03:38Z</dcterms:modified>
</cp:coreProperties>
</file>